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96B0B6-8ED9-49F2-B8BA-D4E3E13C7047}" type="datetimeFigureOut">
              <a:rPr lang="en-AU" smtClean="0"/>
              <a:t>5/03/2014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A618DD-7B14-4AB6-9F3C-BD8000B05B58}" type="slidenum">
              <a:rPr lang="en-AU" smtClean="0"/>
              <a:t>‹#›</a:t>
            </a:fld>
            <a:endParaRPr lang="en-AU"/>
          </a:p>
        </p:txBody>
      </p:sp>
    </p:spTree>
    <p:extLst>
      <p:ext uri="{BB962C8B-B14F-4D97-AF65-F5344CB8AC3E}">
        <p14:creationId xmlns:p14="http://schemas.microsoft.com/office/powerpoint/2010/main" val="3468663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5233A906-1220-448F-AB2B-327F7AA8E763}" type="slidenum">
              <a:rPr lang="en-GB"/>
              <a:pPr>
                <a:spcBef>
                  <a:spcPct val="0"/>
                </a:spcBef>
              </a:pPr>
              <a:t>2</a:t>
            </a:fld>
            <a:endParaRPr lang="en-GB"/>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004159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A0510ACD-61BB-4DC4-83D4-596859709649}" type="slidenum">
              <a:rPr lang="en-GB"/>
              <a:pPr>
                <a:spcBef>
                  <a:spcPct val="0"/>
                </a:spcBef>
              </a:pPr>
              <a:t>11</a:t>
            </a:fld>
            <a:endParaRPr lang="en-GB"/>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027606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855BF9E2-40EB-47E6-8A3F-2FFDC07B3CE7}" type="slidenum">
              <a:rPr lang="en-GB"/>
              <a:pPr>
                <a:spcBef>
                  <a:spcPct val="0"/>
                </a:spcBef>
              </a:pPr>
              <a:t>12</a:t>
            </a:fld>
            <a:endParaRPr lang="en-GB"/>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2969458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AA44C272-F863-4BBA-A27B-08880BE101C3}" type="slidenum">
              <a:rPr lang="en-GB"/>
              <a:pPr>
                <a:spcBef>
                  <a:spcPct val="0"/>
                </a:spcBef>
              </a:pPr>
              <a:t>13</a:t>
            </a:fld>
            <a:endParaRPr lang="en-GB"/>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724806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34AA25D1-75B8-4592-B81D-88BFE34D2EA3}" type="slidenum">
              <a:rPr lang="en-GB"/>
              <a:pPr>
                <a:spcBef>
                  <a:spcPct val="0"/>
                </a:spcBef>
              </a:pPr>
              <a:t>14</a:t>
            </a:fld>
            <a:endParaRPr lang="en-GB"/>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2881964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8576A09F-C11F-40FF-96A2-7DFB81262B9C}" type="slidenum">
              <a:rPr lang="en-GB"/>
              <a:pPr>
                <a:spcBef>
                  <a:spcPct val="0"/>
                </a:spcBef>
              </a:pPr>
              <a:t>15</a:t>
            </a:fld>
            <a:endParaRPr lang="en-GB"/>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8422768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9573133D-8B42-48C0-90D5-DB2D3A1182E5}" type="slidenum">
              <a:rPr lang="en-GB"/>
              <a:pPr>
                <a:spcBef>
                  <a:spcPct val="0"/>
                </a:spcBef>
              </a:pPr>
              <a:t>16</a:t>
            </a:fld>
            <a:endParaRPr lang="en-GB"/>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1869201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5B014E81-0366-422F-ACC6-01182507848F}" type="slidenum">
              <a:rPr lang="en-GB"/>
              <a:pPr>
                <a:spcBef>
                  <a:spcPct val="0"/>
                </a:spcBef>
              </a:pPr>
              <a:t>3</a:t>
            </a:fld>
            <a:endParaRPr lang="en-GB"/>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108186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F542AF3D-EE84-4B11-8E6C-0E050C2DE3AD}" type="slidenum">
              <a:rPr lang="en-GB"/>
              <a:pPr>
                <a:spcBef>
                  <a:spcPct val="0"/>
                </a:spcBef>
              </a:pPr>
              <a:t>4</a:t>
            </a:fld>
            <a:endParaRPr lang="en-GB"/>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982855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3F14FF97-3128-4DDE-83D3-1158E497982B}" type="slidenum">
              <a:rPr lang="en-GB"/>
              <a:pPr>
                <a:spcBef>
                  <a:spcPct val="0"/>
                </a:spcBef>
              </a:pPr>
              <a:t>5</a:t>
            </a:fld>
            <a:endParaRPr lang="en-GB"/>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937638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DC5AFBA1-C5AE-4140-A03C-FD6169FEC6B3}" type="slidenum">
              <a:rPr lang="en-GB"/>
              <a:pPr>
                <a:spcBef>
                  <a:spcPct val="0"/>
                </a:spcBef>
              </a:pPr>
              <a:t>6</a:t>
            </a:fld>
            <a:endParaRPr lang="en-GB"/>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2157435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E34EC18D-B950-4E29-B411-7B0AF7884DE8}" type="slidenum">
              <a:rPr lang="en-GB"/>
              <a:pPr>
                <a:spcBef>
                  <a:spcPct val="0"/>
                </a:spcBef>
              </a:pPr>
              <a:t>7</a:t>
            </a:fld>
            <a:endParaRPr lang="en-GB"/>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448039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63B06259-DFE2-43B0-9EDF-695341BC6B6C}" type="slidenum">
              <a:rPr lang="en-GB"/>
              <a:pPr>
                <a:spcBef>
                  <a:spcPct val="0"/>
                </a:spcBef>
              </a:pPr>
              <a:t>8</a:t>
            </a:fld>
            <a:endParaRPr lang="en-GB"/>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704578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C2DF5D4D-51F0-4502-B854-13432FDA66EC}" type="slidenum">
              <a:rPr lang="en-GB"/>
              <a:pPr>
                <a:spcBef>
                  <a:spcPct val="0"/>
                </a:spcBef>
              </a:pPr>
              <a:t>9</a:t>
            </a:fld>
            <a:endParaRPr lang="en-GB"/>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2144208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rgbClr val="00267F"/>
                </a:solidFill>
                <a:latin typeface="Futura Bk BT" pitchFamily="34" charset="0"/>
              </a:defRPr>
            </a:lvl1pPr>
            <a:lvl2pPr marL="742950" indent="-285750">
              <a:spcBef>
                <a:spcPct val="30000"/>
              </a:spcBef>
              <a:defRPr sz="1200">
                <a:solidFill>
                  <a:srgbClr val="00267F"/>
                </a:solidFill>
                <a:latin typeface="Futura Bk BT" pitchFamily="34" charset="0"/>
              </a:defRPr>
            </a:lvl2pPr>
            <a:lvl3pPr marL="1143000" indent="-228600">
              <a:spcBef>
                <a:spcPct val="30000"/>
              </a:spcBef>
              <a:defRPr sz="1200">
                <a:solidFill>
                  <a:srgbClr val="00267F"/>
                </a:solidFill>
                <a:latin typeface="Futura Bk BT" pitchFamily="34" charset="0"/>
              </a:defRPr>
            </a:lvl3pPr>
            <a:lvl4pPr marL="1600200" indent="-228600">
              <a:spcBef>
                <a:spcPct val="30000"/>
              </a:spcBef>
              <a:defRPr sz="1200">
                <a:solidFill>
                  <a:srgbClr val="00267F"/>
                </a:solidFill>
                <a:latin typeface="Futura Bk BT" pitchFamily="34" charset="0"/>
              </a:defRPr>
            </a:lvl4pPr>
            <a:lvl5pPr marL="2057400" indent="-228600">
              <a:spcBef>
                <a:spcPct val="30000"/>
              </a:spcBef>
              <a:defRPr sz="1200">
                <a:solidFill>
                  <a:srgbClr val="00267F"/>
                </a:solidFill>
                <a:latin typeface="Futura Bk BT" pitchFamily="34" charset="0"/>
              </a:defRPr>
            </a:lvl5pPr>
            <a:lvl6pPr marL="2514600" indent="-228600" eaLnBrk="0" fontAlgn="base" hangingPunct="0">
              <a:spcBef>
                <a:spcPct val="30000"/>
              </a:spcBef>
              <a:spcAft>
                <a:spcPct val="0"/>
              </a:spcAft>
              <a:defRPr sz="1200">
                <a:solidFill>
                  <a:srgbClr val="00267F"/>
                </a:solidFill>
                <a:latin typeface="Futura Bk BT" pitchFamily="34" charset="0"/>
              </a:defRPr>
            </a:lvl6pPr>
            <a:lvl7pPr marL="2971800" indent="-228600" eaLnBrk="0" fontAlgn="base" hangingPunct="0">
              <a:spcBef>
                <a:spcPct val="30000"/>
              </a:spcBef>
              <a:spcAft>
                <a:spcPct val="0"/>
              </a:spcAft>
              <a:defRPr sz="1200">
                <a:solidFill>
                  <a:srgbClr val="00267F"/>
                </a:solidFill>
                <a:latin typeface="Futura Bk BT" pitchFamily="34" charset="0"/>
              </a:defRPr>
            </a:lvl7pPr>
            <a:lvl8pPr marL="3429000" indent="-228600" eaLnBrk="0" fontAlgn="base" hangingPunct="0">
              <a:spcBef>
                <a:spcPct val="30000"/>
              </a:spcBef>
              <a:spcAft>
                <a:spcPct val="0"/>
              </a:spcAft>
              <a:defRPr sz="1200">
                <a:solidFill>
                  <a:srgbClr val="00267F"/>
                </a:solidFill>
                <a:latin typeface="Futura Bk BT" pitchFamily="34" charset="0"/>
              </a:defRPr>
            </a:lvl8pPr>
            <a:lvl9pPr marL="3886200" indent="-228600" eaLnBrk="0" fontAlgn="base" hangingPunct="0">
              <a:spcBef>
                <a:spcPct val="30000"/>
              </a:spcBef>
              <a:spcAft>
                <a:spcPct val="0"/>
              </a:spcAft>
              <a:defRPr sz="1200">
                <a:solidFill>
                  <a:srgbClr val="00267F"/>
                </a:solidFill>
                <a:latin typeface="Futura Bk BT" pitchFamily="34" charset="0"/>
              </a:defRPr>
            </a:lvl9pPr>
          </a:lstStyle>
          <a:p>
            <a:pPr>
              <a:spcBef>
                <a:spcPct val="0"/>
              </a:spcBef>
            </a:pPr>
            <a:fld id="{BD87CE03-5F3B-4450-A883-6400EB051F50}" type="slidenum">
              <a:rPr lang="en-GB"/>
              <a:pPr>
                <a:spcBef>
                  <a:spcPct val="0"/>
                </a:spcBef>
              </a:pPr>
              <a:t>10</a:t>
            </a:fld>
            <a:endParaRPr lang="en-GB"/>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smtClean="0"/>
          </a:p>
        </p:txBody>
      </p:sp>
    </p:spTree>
    <p:extLst>
      <p:ext uri="{BB962C8B-B14F-4D97-AF65-F5344CB8AC3E}">
        <p14:creationId xmlns:p14="http://schemas.microsoft.com/office/powerpoint/2010/main" val="3862712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6594B441-9F79-467F-99A5-875816B5AFDF}" type="datetimeFigureOut">
              <a:rPr lang="en-AU" smtClean="0"/>
              <a:t>5/03/2014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207854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6594B441-9F79-467F-99A5-875816B5AFDF}" type="datetimeFigureOut">
              <a:rPr lang="en-AU" smtClean="0"/>
              <a:t>5/03/2014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836819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6594B441-9F79-467F-99A5-875816B5AFDF}" type="datetimeFigureOut">
              <a:rPr lang="en-AU" smtClean="0"/>
              <a:t>5/03/2014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275841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6594B441-9F79-467F-99A5-875816B5AFDF}" type="datetimeFigureOut">
              <a:rPr lang="en-AU" smtClean="0"/>
              <a:t>5/03/2014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249165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94B441-9F79-467F-99A5-875816B5AFDF}" type="datetimeFigureOut">
              <a:rPr lang="en-AU" smtClean="0"/>
              <a:t>5/03/2014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2000700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594B441-9F79-467F-99A5-875816B5AFDF}" type="datetimeFigureOut">
              <a:rPr lang="en-AU" smtClean="0"/>
              <a:t>5/03/2014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3596719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6594B441-9F79-467F-99A5-875816B5AFDF}" type="datetimeFigureOut">
              <a:rPr lang="en-AU" smtClean="0"/>
              <a:t>5/03/2014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1040228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6594B441-9F79-467F-99A5-875816B5AFDF}" type="datetimeFigureOut">
              <a:rPr lang="en-AU" smtClean="0"/>
              <a:t>5/03/2014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522657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4B441-9F79-467F-99A5-875816B5AFDF}" type="datetimeFigureOut">
              <a:rPr lang="en-AU" smtClean="0"/>
              <a:t>5/03/2014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1824318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94B441-9F79-467F-99A5-875816B5AFDF}" type="datetimeFigureOut">
              <a:rPr lang="en-AU" smtClean="0"/>
              <a:t>5/03/2014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374697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94B441-9F79-467F-99A5-875816B5AFDF}" type="datetimeFigureOut">
              <a:rPr lang="en-AU" smtClean="0"/>
              <a:t>5/03/2014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98477D-097E-4346-8AB3-6058B6C3E3C8}" type="slidenum">
              <a:rPr lang="en-AU" smtClean="0"/>
              <a:t>‹#›</a:t>
            </a:fld>
            <a:endParaRPr lang="en-AU"/>
          </a:p>
        </p:txBody>
      </p:sp>
    </p:spTree>
    <p:extLst>
      <p:ext uri="{BB962C8B-B14F-4D97-AF65-F5344CB8AC3E}">
        <p14:creationId xmlns:p14="http://schemas.microsoft.com/office/powerpoint/2010/main" val="377193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4B441-9F79-467F-99A5-875816B5AFDF}" type="datetimeFigureOut">
              <a:rPr lang="en-AU" smtClean="0"/>
              <a:t>5/03/2014</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98477D-097E-4346-8AB3-6058B6C3E3C8}" type="slidenum">
              <a:rPr lang="en-AU" smtClean="0"/>
              <a:t>‹#›</a:t>
            </a:fld>
            <a:endParaRPr lang="en-AU"/>
          </a:p>
        </p:txBody>
      </p:sp>
    </p:spTree>
    <p:extLst>
      <p:ext uri="{BB962C8B-B14F-4D97-AF65-F5344CB8AC3E}">
        <p14:creationId xmlns:p14="http://schemas.microsoft.com/office/powerpoint/2010/main" val="1345951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Price Rises – Saying No</a:t>
            </a:r>
            <a:endParaRPr lang="en-AU" dirty="0"/>
          </a:p>
        </p:txBody>
      </p:sp>
      <p:sp>
        <p:nvSpPr>
          <p:cNvPr id="3" name="Subtitle 2"/>
          <p:cNvSpPr>
            <a:spLocks noGrp="1"/>
          </p:cNvSpPr>
          <p:nvPr>
            <p:ph type="subTitle" idx="1"/>
          </p:nvPr>
        </p:nvSpPr>
        <p:spPr/>
        <p:txBody>
          <a:bodyPr/>
          <a:lstStyle/>
          <a:p>
            <a:endParaRPr lang="en-AU"/>
          </a:p>
        </p:txBody>
      </p:sp>
    </p:spTree>
    <p:extLst>
      <p:ext uri="{BB962C8B-B14F-4D97-AF65-F5344CB8AC3E}">
        <p14:creationId xmlns:p14="http://schemas.microsoft.com/office/powerpoint/2010/main" val="42165856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pPr eaLnBrk="1" hangingPunct="1"/>
            <a:r>
              <a:rPr lang="en-GB" smtClean="0"/>
              <a:t>Reactive cost management</a:t>
            </a:r>
          </a:p>
        </p:txBody>
      </p:sp>
      <p:sp>
        <p:nvSpPr>
          <p:cNvPr id="37891" name="Rectangle 3"/>
          <p:cNvSpPr>
            <a:spLocks noGrp="1" noChangeArrowheads="1"/>
          </p:cNvSpPr>
          <p:nvPr>
            <p:ph type="subTitle" idx="1"/>
          </p:nvPr>
        </p:nvSpPr>
        <p:spPr/>
        <p:txBody>
          <a:bodyPr/>
          <a:lstStyle/>
          <a:p>
            <a:pPr eaLnBrk="1" hangingPunct="1"/>
            <a:r>
              <a:rPr lang="en-GB" smtClean="0"/>
              <a:t>Dealing with a request</a:t>
            </a:r>
          </a:p>
        </p:txBody>
      </p:sp>
    </p:spTree>
    <p:extLst>
      <p:ext uri="{BB962C8B-B14F-4D97-AF65-F5344CB8AC3E}">
        <p14:creationId xmlns:p14="http://schemas.microsoft.com/office/powerpoint/2010/main" val="24444845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dissolve">
                                      <p:cBhvr>
                                        <p:cTn id="7" dur="500"/>
                                        <p:tgtEl>
                                          <p:spTgt spid="378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sz="3200">
                <a:latin typeface="Optima" pitchFamily="-124" charset="0"/>
              </a:rPr>
              <a:t>Tip #5: ‘Fair’ to who?</a:t>
            </a:r>
            <a:endParaRPr lang="en-GB" sz="1200">
              <a:solidFill>
                <a:srgbClr val="000000"/>
              </a:solidFill>
              <a:latin typeface="Arial" panose="020B0604020202020204" pitchFamily="34" charset="0"/>
            </a:endParaRPr>
          </a:p>
        </p:txBody>
      </p:sp>
      <p:sp>
        <p:nvSpPr>
          <p:cNvPr id="19459" name="Rectangle 3"/>
          <p:cNvSpPr>
            <a:spLocks noGrp="1" noChangeArrowheads="1"/>
          </p:cNvSpPr>
          <p:nvPr>
            <p:ph type="body" idx="1"/>
          </p:nvPr>
        </p:nvSpPr>
        <p:spPr/>
        <p:txBody>
          <a:bodyPr>
            <a:normAutofit fontScale="92500" lnSpcReduction="20000"/>
          </a:bodyPr>
          <a:lstStyle/>
          <a:p>
            <a:pPr eaLnBrk="1" hangingPunct="1"/>
            <a:r>
              <a:rPr lang="en-GB" smtClean="0"/>
              <a:t>“I will only pay an increase if it is fair!”</a:t>
            </a:r>
          </a:p>
          <a:p>
            <a:pPr eaLnBrk="1" hangingPunct="1"/>
            <a:endParaRPr lang="en-GB" smtClean="0"/>
          </a:p>
          <a:p>
            <a:pPr eaLnBrk="1" hangingPunct="1"/>
            <a:r>
              <a:rPr lang="en-GB" smtClean="0"/>
              <a:t>If the main cost drivers are known, review indices specific to the cost driver e.g. transport, labour, materials etc.  These are usually in the public domain. </a:t>
            </a:r>
          </a:p>
          <a:p>
            <a:pPr eaLnBrk="1" hangingPunct="1"/>
            <a:endParaRPr lang="en-GB" smtClean="0"/>
          </a:p>
          <a:p>
            <a:pPr eaLnBrk="1" hangingPunct="1"/>
            <a:r>
              <a:rPr lang="en-GB" smtClean="0"/>
              <a:t>Ask to see invoices and actual costs. Bear in mind hidden rebates and discounts in kind which conceal actual costs.  </a:t>
            </a:r>
          </a:p>
          <a:p>
            <a:pPr eaLnBrk="1" hangingPunct="1"/>
            <a:endParaRPr lang="en-GB" smtClean="0"/>
          </a:p>
          <a:p>
            <a:pPr eaLnBrk="1" hangingPunct="1"/>
            <a:r>
              <a:rPr lang="en-GB" smtClean="0"/>
              <a:t>If you are determined to be ‘fair’, put the same amount of effort into validating what your organization can afford to pay, rather than reviewing how much extra the seller wants to charge you</a:t>
            </a:r>
          </a:p>
        </p:txBody>
      </p:sp>
    </p:spTree>
    <p:extLst>
      <p:ext uri="{BB962C8B-B14F-4D97-AF65-F5344CB8AC3E}">
        <p14:creationId xmlns:p14="http://schemas.microsoft.com/office/powerpoint/2010/main" val="4663735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dissolve">
                                      <p:cBhvr>
                                        <p:cTn id="7" dur="500"/>
                                        <p:tgtEl>
                                          <p:spTgt spid="19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459">
                                            <p:txEl>
                                              <p:pRg st="2" end="2"/>
                                            </p:txEl>
                                          </p:spTgt>
                                        </p:tgtEl>
                                        <p:attrNameLst>
                                          <p:attrName>style.visibility</p:attrName>
                                        </p:attrNameLst>
                                      </p:cBhvr>
                                      <p:to>
                                        <p:strVal val="visible"/>
                                      </p:to>
                                    </p:set>
                                    <p:animEffect transition="in" filter="dissolve">
                                      <p:cBhvr>
                                        <p:cTn id="12" dur="500"/>
                                        <p:tgtEl>
                                          <p:spTgt spid="194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459">
                                            <p:txEl>
                                              <p:pRg st="4" end="4"/>
                                            </p:txEl>
                                          </p:spTgt>
                                        </p:tgtEl>
                                        <p:attrNameLst>
                                          <p:attrName>style.visibility</p:attrName>
                                        </p:attrNameLst>
                                      </p:cBhvr>
                                      <p:to>
                                        <p:strVal val="visible"/>
                                      </p:to>
                                    </p:set>
                                    <p:animEffect transition="in" filter="dissolve">
                                      <p:cBhvr>
                                        <p:cTn id="17" dur="500"/>
                                        <p:tgtEl>
                                          <p:spTgt spid="19459">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9459">
                                            <p:txEl>
                                              <p:pRg st="6" end="6"/>
                                            </p:txEl>
                                          </p:spTgt>
                                        </p:tgtEl>
                                        <p:attrNameLst>
                                          <p:attrName>style.visibility</p:attrName>
                                        </p:attrNameLst>
                                      </p:cBhvr>
                                      <p:to>
                                        <p:strVal val="visible"/>
                                      </p:to>
                                    </p:set>
                                    <p:animEffect transition="in" filter="dissolve">
                                      <p:cBhvr>
                                        <p:cTn id="22" dur="500"/>
                                        <p:tgtEl>
                                          <p:spTgt spid="194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sz="3200">
                <a:latin typeface="Optima" pitchFamily="-124" charset="0"/>
              </a:rPr>
              <a:t>Tip #6: Don’t ignore it!</a:t>
            </a:r>
            <a:endParaRPr lang="en-GB" sz="1200" b="1">
              <a:solidFill>
                <a:srgbClr val="000000"/>
              </a:solidFill>
              <a:latin typeface="Arial" panose="020B0604020202020204" pitchFamily="34" charset="0"/>
            </a:endParaRPr>
          </a:p>
        </p:txBody>
      </p:sp>
      <p:sp>
        <p:nvSpPr>
          <p:cNvPr id="20483" name="Rectangle 3"/>
          <p:cNvSpPr>
            <a:spLocks noGrp="1" noChangeArrowheads="1"/>
          </p:cNvSpPr>
          <p:nvPr>
            <p:ph type="body" idx="1"/>
          </p:nvPr>
        </p:nvSpPr>
        <p:spPr/>
        <p:txBody>
          <a:bodyPr>
            <a:normAutofit fontScale="92500" lnSpcReduction="10000"/>
          </a:bodyPr>
          <a:lstStyle/>
          <a:p>
            <a:pPr eaLnBrk="1" hangingPunct="1"/>
            <a:r>
              <a:rPr lang="en-GB" smtClean="0"/>
              <a:t>Respond to price increase letters promptly. Consider declining the request politely. Do not ask for justifications! Emphasize that you expect cost control through time and effective cost management from suppliers.</a:t>
            </a:r>
          </a:p>
          <a:p>
            <a:pPr eaLnBrk="1" hangingPunct="1"/>
            <a:endParaRPr lang="en-GB" smtClean="0"/>
          </a:p>
          <a:p>
            <a:pPr eaLnBrk="1" hangingPunct="1"/>
            <a:r>
              <a:rPr lang="en-GB" smtClean="0"/>
              <a:t>You will probably receive a follow up visit “explaining” why an increase is inevitable. Once you start exploring this, you may be accepting some increase.</a:t>
            </a:r>
          </a:p>
          <a:p>
            <a:pPr eaLnBrk="1" hangingPunct="1"/>
            <a:endParaRPr lang="en-GB" smtClean="0"/>
          </a:p>
          <a:p>
            <a:pPr eaLnBrk="1" hangingPunct="1"/>
            <a:r>
              <a:rPr lang="en-GB" smtClean="0"/>
              <a:t>Consider implementing a contingency plan such as issuing an RFP or other market enquiry. You may give the supplier evidence why you can't pay any more, and why you want costs to fall through time, not increase.</a:t>
            </a:r>
          </a:p>
        </p:txBody>
      </p:sp>
    </p:spTree>
    <p:extLst>
      <p:ext uri="{BB962C8B-B14F-4D97-AF65-F5344CB8AC3E}">
        <p14:creationId xmlns:p14="http://schemas.microsoft.com/office/powerpoint/2010/main" val="35690969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dissolve">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dissolve">
                                      <p:cBhvr>
                                        <p:cTn id="12" dur="500"/>
                                        <p:tgtEl>
                                          <p:spTgt spid="2048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483">
                                            <p:txEl>
                                              <p:pRg st="4" end="4"/>
                                            </p:txEl>
                                          </p:spTgt>
                                        </p:tgtEl>
                                        <p:attrNameLst>
                                          <p:attrName>style.visibility</p:attrName>
                                        </p:attrNameLst>
                                      </p:cBhvr>
                                      <p:to>
                                        <p:strVal val="visible"/>
                                      </p:to>
                                    </p:set>
                                    <p:animEffect transition="in" filter="dissolve">
                                      <p:cBhvr>
                                        <p:cTn id="17" dur="500"/>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z="3200">
                <a:latin typeface="Optima" pitchFamily="-124" charset="0"/>
              </a:rPr>
              <a:t>Tip #7: Get your logic in</a:t>
            </a:r>
            <a:endParaRPr lang="en-GB" sz="1200" b="1">
              <a:solidFill>
                <a:srgbClr val="000000"/>
              </a:solidFill>
              <a:latin typeface="Arial" panose="020B0604020202020204" pitchFamily="34" charset="0"/>
            </a:endParaRPr>
          </a:p>
        </p:txBody>
      </p:sp>
      <p:sp>
        <p:nvSpPr>
          <p:cNvPr id="21507" name="Rectangle 3"/>
          <p:cNvSpPr>
            <a:spLocks noGrp="1" noChangeArrowheads="1"/>
          </p:cNvSpPr>
          <p:nvPr>
            <p:ph type="body" idx="1"/>
          </p:nvPr>
        </p:nvSpPr>
        <p:spPr/>
        <p:txBody>
          <a:bodyPr>
            <a:normAutofit fontScale="92500" lnSpcReduction="10000"/>
          </a:bodyPr>
          <a:lstStyle/>
          <a:p>
            <a:pPr eaLnBrk="1" hangingPunct="1"/>
            <a:r>
              <a:rPr lang="en-GB" smtClean="0"/>
              <a:t>Develop and present a clear case to the supplier why your organization cannot pay more and present a rationale why their total costs should fall or at least at current levels. </a:t>
            </a:r>
          </a:p>
          <a:p>
            <a:pPr eaLnBrk="1" hangingPunct="1"/>
            <a:endParaRPr lang="en-GB" smtClean="0"/>
          </a:p>
          <a:p>
            <a:pPr eaLnBrk="1" hangingPunct="1"/>
            <a:r>
              <a:rPr lang="en-GB" smtClean="0"/>
              <a:t>Use your understanding of cost drivers to present an approximate cost model. Let the supplier try to unpick your analysis rather than the other way round. </a:t>
            </a:r>
          </a:p>
          <a:p>
            <a:pPr eaLnBrk="1" hangingPunct="1"/>
            <a:endParaRPr lang="en-GB" smtClean="0"/>
          </a:p>
          <a:p>
            <a:pPr eaLnBrk="1" hangingPunct="1"/>
            <a:r>
              <a:rPr lang="en-GB" smtClean="0"/>
              <a:t>Remember that labour cost increases are almost always offset by productivity improvements (company accounts can usually be used to prove this) so these should be challenged.</a:t>
            </a:r>
            <a:r>
              <a:rPr lang="en-GB" sz="1000">
                <a:solidFill>
                  <a:srgbClr val="000000"/>
                </a:solidFill>
                <a:latin typeface="Arial" panose="020B0604020202020204" pitchFamily="34" charset="0"/>
              </a:rPr>
              <a:t>  </a:t>
            </a:r>
          </a:p>
        </p:txBody>
      </p:sp>
    </p:spTree>
    <p:extLst>
      <p:ext uri="{BB962C8B-B14F-4D97-AF65-F5344CB8AC3E}">
        <p14:creationId xmlns:p14="http://schemas.microsoft.com/office/powerpoint/2010/main" val="12065025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dissolve">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dissolve">
                                      <p:cBhvr>
                                        <p:cTn id="12" dur="500"/>
                                        <p:tgtEl>
                                          <p:spTgt spid="2150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animEffect transition="in" filter="dissolve">
                                      <p:cBhvr>
                                        <p:cTn id="17" dur="5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057400" y="374651"/>
            <a:ext cx="5621338" cy="619125"/>
          </a:xfrm>
        </p:spPr>
        <p:txBody>
          <a:bodyPr/>
          <a:lstStyle/>
          <a:p>
            <a:pPr eaLnBrk="1" hangingPunct="1"/>
            <a:r>
              <a:rPr lang="en-GB" sz="3200">
                <a:latin typeface="Optima" pitchFamily="-124" charset="0"/>
              </a:rPr>
              <a:t>Tip #8: What has gone down?</a:t>
            </a:r>
            <a:endParaRPr lang="en-GB" sz="1200" b="1">
              <a:solidFill>
                <a:srgbClr val="000000"/>
              </a:solidFill>
              <a:latin typeface="Arial" panose="020B0604020202020204" pitchFamily="34" charset="0"/>
            </a:endParaRPr>
          </a:p>
        </p:txBody>
      </p:sp>
      <p:sp>
        <p:nvSpPr>
          <p:cNvPr id="22531" name="Rectangle 3"/>
          <p:cNvSpPr>
            <a:spLocks noGrp="1" noChangeArrowheads="1"/>
          </p:cNvSpPr>
          <p:nvPr>
            <p:ph type="body" idx="1"/>
          </p:nvPr>
        </p:nvSpPr>
        <p:spPr/>
        <p:txBody>
          <a:bodyPr>
            <a:normAutofit fontScale="92500" lnSpcReduction="10000"/>
          </a:bodyPr>
          <a:lstStyle/>
          <a:p>
            <a:pPr eaLnBrk="1" hangingPunct="1"/>
            <a:r>
              <a:rPr lang="en-GB" smtClean="0"/>
              <a:t>Research what has happened to key cost drivers be prepared to explore what may have gone down as well as what the supplier is telling you has gone up.  </a:t>
            </a:r>
          </a:p>
          <a:p>
            <a:pPr eaLnBrk="1" hangingPunct="1"/>
            <a:endParaRPr lang="en-GB" smtClean="0"/>
          </a:p>
          <a:p>
            <a:pPr eaLnBrk="1" hangingPunct="1"/>
            <a:r>
              <a:rPr lang="en-GB" smtClean="0"/>
              <a:t>Look for opportunities to offset any increases with reductions elsewhere.</a:t>
            </a:r>
          </a:p>
          <a:p>
            <a:pPr eaLnBrk="1" hangingPunct="1"/>
            <a:endParaRPr lang="en-GB" smtClean="0"/>
          </a:p>
          <a:p>
            <a:pPr eaLnBrk="1" hangingPunct="1"/>
            <a:r>
              <a:rPr lang="en-GB" smtClean="0"/>
              <a:t>For the “legitimate” factors causing an increase seek independent validation and  remember to explore mitigating strategies</a:t>
            </a:r>
          </a:p>
          <a:p>
            <a:pPr lvl="1" eaLnBrk="1" hangingPunct="1"/>
            <a:r>
              <a:rPr lang="en-GB" smtClean="0"/>
              <a:t>Productivity gains, Six Sigma or other efficiency gains</a:t>
            </a:r>
          </a:p>
          <a:p>
            <a:pPr lvl="1" eaLnBrk="1" hangingPunct="1"/>
            <a:r>
              <a:rPr lang="en-GB" smtClean="0"/>
              <a:t>Hedging of currency risk</a:t>
            </a:r>
          </a:p>
          <a:p>
            <a:pPr lvl="1" eaLnBrk="1" hangingPunct="1"/>
            <a:r>
              <a:rPr lang="en-GB" smtClean="0"/>
              <a:t>Stockholdings</a:t>
            </a:r>
          </a:p>
        </p:txBody>
      </p:sp>
    </p:spTree>
    <p:extLst>
      <p:ext uri="{BB962C8B-B14F-4D97-AF65-F5344CB8AC3E}">
        <p14:creationId xmlns:p14="http://schemas.microsoft.com/office/powerpoint/2010/main" val="42737059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dissolve">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1">
                                            <p:txEl>
                                              <p:pRg st="2" end="2"/>
                                            </p:txEl>
                                          </p:spTgt>
                                        </p:tgtEl>
                                        <p:attrNameLst>
                                          <p:attrName>style.visibility</p:attrName>
                                        </p:attrNameLst>
                                      </p:cBhvr>
                                      <p:to>
                                        <p:strVal val="visible"/>
                                      </p:to>
                                    </p:set>
                                    <p:animEffect transition="in" filter="dissolve">
                                      <p:cBhvr>
                                        <p:cTn id="12" dur="500"/>
                                        <p:tgtEl>
                                          <p:spTgt spid="2253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531">
                                            <p:txEl>
                                              <p:pRg st="4" end="4"/>
                                            </p:txEl>
                                          </p:spTgt>
                                        </p:tgtEl>
                                        <p:attrNameLst>
                                          <p:attrName>style.visibility</p:attrName>
                                        </p:attrNameLst>
                                      </p:cBhvr>
                                      <p:to>
                                        <p:strVal val="visible"/>
                                      </p:to>
                                    </p:set>
                                    <p:animEffect transition="in" filter="dissolve">
                                      <p:cBhvr>
                                        <p:cTn id="17" dur="500"/>
                                        <p:tgtEl>
                                          <p:spTgt spid="22531">
                                            <p:txEl>
                                              <p:pRg st="4" end="4"/>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2531">
                                            <p:txEl>
                                              <p:pRg st="5" end="5"/>
                                            </p:txEl>
                                          </p:spTgt>
                                        </p:tgtEl>
                                        <p:attrNameLst>
                                          <p:attrName>style.visibility</p:attrName>
                                        </p:attrNameLst>
                                      </p:cBhvr>
                                      <p:to>
                                        <p:strVal val="visible"/>
                                      </p:to>
                                    </p:set>
                                    <p:animEffect transition="in" filter="dissolve">
                                      <p:cBhvr>
                                        <p:cTn id="20" dur="500"/>
                                        <p:tgtEl>
                                          <p:spTgt spid="22531">
                                            <p:txEl>
                                              <p:pRg st="5" end="5"/>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2531">
                                            <p:txEl>
                                              <p:pRg st="6" end="6"/>
                                            </p:txEl>
                                          </p:spTgt>
                                        </p:tgtEl>
                                        <p:attrNameLst>
                                          <p:attrName>style.visibility</p:attrName>
                                        </p:attrNameLst>
                                      </p:cBhvr>
                                      <p:to>
                                        <p:strVal val="visible"/>
                                      </p:to>
                                    </p:set>
                                    <p:animEffect transition="in" filter="dissolve">
                                      <p:cBhvr>
                                        <p:cTn id="23" dur="500"/>
                                        <p:tgtEl>
                                          <p:spTgt spid="22531">
                                            <p:txEl>
                                              <p:pRg st="6" end="6"/>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2531">
                                            <p:txEl>
                                              <p:pRg st="7" end="7"/>
                                            </p:txEl>
                                          </p:spTgt>
                                        </p:tgtEl>
                                        <p:attrNameLst>
                                          <p:attrName>style.visibility</p:attrName>
                                        </p:attrNameLst>
                                      </p:cBhvr>
                                      <p:to>
                                        <p:strVal val="visible"/>
                                      </p:to>
                                    </p:set>
                                    <p:animEffect transition="in" filter="dissolve">
                                      <p:cBhvr>
                                        <p:cTn id="26" dur="500"/>
                                        <p:tgtEl>
                                          <p:spTgt spid="22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sz="3200">
                <a:latin typeface="Optima" pitchFamily="-124" charset="0"/>
              </a:rPr>
              <a:t>Tip #9: Offset</a:t>
            </a:r>
          </a:p>
        </p:txBody>
      </p:sp>
      <p:sp>
        <p:nvSpPr>
          <p:cNvPr id="23555" name="Rectangle 3"/>
          <p:cNvSpPr>
            <a:spLocks noGrp="1" noChangeArrowheads="1"/>
          </p:cNvSpPr>
          <p:nvPr>
            <p:ph type="body" idx="1"/>
          </p:nvPr>
        </p:nvSpPr>
        <p:spPr/>
        <p:txBody>
          <a:bodyPr>
            <a:normAutofit lnSpcReduction="10000"/>
          </a:bodyPr>
          <a:lstStyle/>
          <a:p>
            <a:pPr eaLnBrk="1" hangingPunct="1"/>
            <a:r>
              <a:rPr lang="en-GB" smtClean="0"/>
              <a:t>If some level of price increase appears unavoidable, explore offsetting any proposed increase with additional value from the supplier.  </a:t>
            </a:r>
          </a:p>
          <a:p>
            <a:pPr eaLnBrk="1" hangingPunct="1"/>
            <a:endParaRPr lang="en-GB" smtClean="0"/>
          </a:p>
          <a:p>
            <a:pPr eaLnBrk="1" hangingPunct="1"/>
            <a:r>
              <a:rPr lang="en-GB" smtClean="0"/>
              <a:t>Make sure that you communicate your expectation that the total cost pattern should be either ‘cost neutral’ or negative. </a:t>
            </a:r>
          </a:p>
          <a:p>
            <a:pPr eaLnBrk="1" hangingPunct="1"/>
            <a:endParaRPr lang="en-GB" smtClean="0"/>
          </a:p>
          <a:p>
            <a:pPr eaLnBrk="1" hangingPunct="1"/>
            <a:r>
              <a:rPr lang="en-GB" smtClean="0"/>
              <a:t>Schedule any proposed increase that you agree to take effect as far in the future as you can, to reduce the financial impact and to give you time to consider alternatives or substitutes.  </a:t>
            </a:r>
          </a:p>
          <a:p>
            <a:pPr lvl="1" eaLnBrk="1" hangingPunct="1"/>
            <a:r>
              <a:rPr lang="en-GB" smtClean="0"/>
              <a:t>Be prepared to bargain, e.g. “if you offer improved payment terms, or offer consignment stock etc., then I may agree…</a:t>
            </a:r>
          </a:p>
        </p:txBody>
      </p:sp>
    </p:spTree>
    <p:extLst>
      <p:ext uri="{BB962C8B-B14F-4D97-AF65-F5344CB8AC3E}">
        <p14:creationId xmlns:p14="http://schemas.microsoft.com/office/powerpoint/2010/main" val="41334982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dissolve">
                                      <p:cBhvr>
                                        <p:cTn id="7" dur="5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dissolve">
                                      <p:cBhvr>
                                        <p:cTn id="12" dur="500"/>
                                        <p:tgtEl>
                                          <p:spTgt spid="235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555">
                                            <p:txEl>
                                              <p:pRg st="4" end="4"/>
                                            </p:txEl>
                                          </p:spTgt>
                                        </p:tgtEl>
                                        <p:attrNameLst>
                                          <p:attrName>style.visibility</p:attrName>
                                        </p:attrNameLst>
                                      </p:cBhvr>
                                      <p:to>
                                        <p:strVal val="visible"/>
                                      </p:to>
                                    </p:set>
                                    <p:animEffect transition="in" filter="dissolve">
                                      <p:cBhvr>
                                        <p:cTn id="17" dur="500"/>
                                        <p:tgtEl>
                                          <p:spTgt spid="23555">
                                            <p:txEl>
                                              <p:pRg st="4" end="4"/>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3555">
                                            <p:txEl>
                                              <p:pRg st="5" end="5"/>
                                            </p:txEl>
                                          </p:spTgt>
                                        </p:tgtEl>
                                        <p:attrNameLst>
                                          <p:attrName>style.visibility</p:attrName>
                                        </p:attrNameLst>
                                      </p:cBhvr>
                                      <p:to>
                                        <p:strVal val="visible"/>
                                      </p:to>
                                    </p:set>
                                    <p:animEffect transition="in" filter="dissolve">
                                      <p:cBhvr>
                                        <p:cTn id="20" dur="500"/>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sz="3200">
                <a:latin typeface="Optima" pitchFamily="-124" charset="0"/>
              </a:rPr>
              <a:t> Tip #10: Negotiate!</a:t>
            </a:r>
          </a:p>
        </p:txBody>
      </p:sp>
      <p:sp>
        <p:nvSpPr>
          <p:cNvPr id="24579" name="Rectangle 3"/>
          <p:cNvSpPr>
            <a:spLocks noGrp="1" noChangeArrowheads="1"/>
          </p:cNvSpPr>
          <p:nvPr>
            <p:ph type="body" idx="1"/>
          </p:nvPr>
        </p:nvSpPr>
        <p:spPr/>
        <p:txBody>
          <a:bodyPr>
            <a:normAutofit fontScale="92500" lnSpcReduction="20000"/>
          </a:bodyPr>
          <a:lstStyle/>
          <a:p>
            <a:pPr eaLnBrk="1" hangingPunct="1"/>
            <a:r>
              <a:rPr lang="en-GB" smtClean="0"/>
              <a:t>Many approaches to negotiation are based on facts, data, logic. That is all very well, but what if the facts point to an increase that your business cannot afford to pay? </a:t>
            </a:r>
          </a:p>
          <a:p>
            <a:pPr eaLnBrk="1" hangingPunct="1"/>
            <a:endParaRPr lang="en-GB" smtClean="0"/>
          </a:p>
          <a:p>
            <a:pPr eaLnBrk="1" hangingPunct="1"/>
            <a:r>
              <a:rPr lang="en-GB" smtClean="0"/>
              <a:t>In strategic or critical supply areas it may be worth agreeing a set of principles that govern cost and price movements and ensure that costs can move both up and down.  </a:t>
            </a:r>
          </a:p>
          <a:p>
            <a:pPr eaLnBrk="1" hangingPunct="1"/>
            <a:endParaRPr lang="en-GB" smtClean="0"/>
          </a:p>
          <a:p>
            <a:pPr eaLnBrk="1" hangingPunct="1"/>
            <a:r>
              <a:rPr lang="en-GB" smtClean="0"/>
              <a:t>Any movement negotiated should remain in force until costs dictate a change rather than for an arbitrary time (e.g. 12 months). The key is to ensure the supplier knows that price increases will not be considered just because a period of time has elapsed.  The aim is to break the cycle of annual requests. </a:t>
            </a:r>
          </a:p>
        </p:txBody>
      </p:sp>
    </p:spTree>
    <p:extLst>
      <p:ext uri="{BB962C8B-B14F-4D97-AF65-F5344CB8AC3E}">
        <p14:creationId xmlns:p14="http://schemas.microsoft.com/office/powerpoint/2010/main" val="3171224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dissolve">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579">
                                            <p:txEl>
                                              <p:pRg st="2" end="2"/>
                                            </p:txEl>
                                          </p:spTgt>
                                        </p:tgtEl>
                                        <p:attrNameLst>
                                          <p:attrName>style.visibility</p:attrName>
                                        </p:attrNameLst>
                                      </p:cBhvr>
                                      <p:to>
                                        <p:strVal val="visible"/>
                                      </p:to>
                                    </p:set>
                                    <p:animEffect transition="in" filter="dissolve">
                                      <p:cBhvr>
                                        <p:cTn id="12" dur="500"/>
                                        <p:tgtEl>
                                          <p:spTgt spid="2457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79">
                                            <p:txEl>
                                              <p:pRg st="4" end="4"/>
                                            </p:txEl>
                                          </p:spTgt>
                                        </p:tgtEl>
                                        <p:attrNameLst>
                                          <p:attrName>style.visibility</p:attrName>
                                        </p:attrNameLst>
                                      </p:cBhvr>
                                      <p:to>
                                        <p:strVal val="visible"/>
                                      </p:to>
                                    </p:set>
                                    <p:animEffect transition="in" filter="dissolve">
                                      <p:cBhvr>
                                        <p:cTn id="17" dur="500"/>
                                        <p:tgtEl>
                                          <p:spTgt spid="245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z="3200" dirty="0">
                <a:latin typeface="Optima" pitchFamily="-124" charset="0"/>
              </a:rPr>
              <a:t>What </a:t>
            </a:r>
            <a:r>
              <a:rPr lang="en-GB" sz="3200" dirty="0" smtClean="0">
                <a:latin typeface="Optima" pitchFamily="-124" charset="0"/>
              </a:rPr>
              <a:t>is covered</a:t>
            </a:r>
            <a:endParaRPr lang="en-GB" dirty="0" smtClean="0"/>
          </a:p>
        </p:txBody>
      </p:sp>
      <p:sp>
        <p:nvSpPr>
          <p:cNvPr id="11267" name="Rectangle 3"/>
          <p:cNvSpPr>
            <a:spLocks noGrp="1" noChangeArrowheads="1"/>
          </p:cNvSpPr>
          <p:nvPr>
            <p:ph type="body" idx="1"/>
          </p:nvPr>
        </p:nvSpPr>
        <p:spPr/>
        <p:txBody>
          <a:bodyPr/>
          <a:lstStyle/>
          <a:p>
            <a:pPr eaLnBrk="1" hangingPunct="1"/>
            <a:r>
              <a:rPr lang="en-GB" dirty="0" smtClean="0"/>
              <a:t>The rise and rise of procurement</a:t>
            </a:r>
          </a:p>
          <a:p>
            <a:pPr lvl="1" eaLnBrk="1" hangingPunct="1"/>
            <a:endParaRPr lang="en-GB" dirty="0" smtClean="0"/>
          </a:p>
          <a:p>
            <a:pPr eaLnBrk="1" hangingPunct="1"/>
            <a:r>
              <a:rPr lang="en-GB" dirty="0" smtClean="0"/>
              <a:t>What triggers a request for a price rise?</a:t>
            </a:r>
          </a:p>
          <a:p>
            <a:pPr lvl="1" eaLnBrk="1" hangingPunct="1">
              <a:buFontTx/>
              <a:buNone/>
            </a:pPr>
            <a:endParaRPr lang="en-GB" dirty="0" smtClean="0"/>
          </a:p>
          <a:p>
            <a:pPr eaLnBrk="1" hangingPunct="1"/>
            <a:r>
              <a:rPr lang="en-GB" dirty="0" smtClean="0"/>
              <a:t>Proactive cost containment</a:t>
            </a:r>
          </a:p>
          <a:p>
            <a:pPr eaLnBrk="1" hangingPunct="1"/>
            <a:endParaRPr lang="en-GB" dirty="0" smtClean="0"/>
          </a:p>
          <a:p>
            <a:pPr eaLnBrk="1" hangingPunct="1"/>
            <a:r>
              <a:rPr lang="en-GB" dirty="0" smtClean="0"/>
              <a:t>Reactive cost containment</a:t>
            </a:r>
          </a:p>
          <a:p>
            <a:pPr lvl="1" eaLnBrk="1" hangingPunct="1"/>
            <a:endParaRPr lang="en-GB" dirty="0" smtClean="0"/>
          </a:p>
        </p:txBody>
      </p:sp>
    </p:spTree>
    <p:extLst>
      <p:ext uri="{BB962C8B-B14F-4D97-AF65-F5344CB8AC3E}">
        <p14:creationId xmlns:p14="http://schemas.microsoft.com/office/powerpoint/2010/main" val="26550285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dissolve">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dissolve">
                                      <p:cBhvr>
                                        <p:cTn id="12" dur="500"/>
                                        <p:tgtEl>
                                          <p:spTgt spid="1126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animEffect transition="in" filter="dissolve">
                                      <p:cBhvr>
                                        <p:cTn id="17" dur="500"/>
                                        <p:tgtEl>
                                          <p:spTgt spid="1126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67">
                                            <p:txEl>
                                              <p:pRg st="6" end="6"/>
                                            </p:txEl>
                                          </p:spTgt>
                                        </p:tgtEl>
                                        <p:attrNameLst>
                                          <p:attrName>style.visibility</p:attrName>
                                        </p:attrNameLst>
                                      </p:cBhvr>
                                      <p:to>
                                        <p:strVal val="visible"/>
                                      </p:to>
                                    </p:set>
                                    <p:animEffect transition="in" filter="dissolve">
                                      <p:cBhvr>
                                        <p:cTn id="22"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pPr eaLnBrk="1" hangingPunct="1"/>
            <a:r>
              <a:rPr lang="en-GB" smtClean="0"/>
              <a:t>The irresistible rise of procurement</a:t>
            </a:r>
          </a:p>
        </p:txBody>
      </p:sp>
      <p:sp>
        <p:nvSpPr>
          <p:cNvPr id="31747" name="Rectangle 3"/>
          <p:cNvSpPr>
            <a:spLocks noGrp="1" noChangeArrowheads="1"/>
          </p:cNvSpPr>
          <p:nvPr>
            <p:ph type="subTitle" idx="1"/>
          </p:nvPr>
        </p:nvSpPr>
        <p:spPr/>
        <p:txBody>
          <a:bodyPr/>
          <a:lstStyle/>
          <a:p>
            <a:pPr eaLnBrk="1" hangingPunct="1"/>
            <a:r>
              <a:rPr lang="en-GB" smtClean="0"/>
              <a:t>The game is changing</a:t>
            </a:r>
          </a:p>
        </p:txBody>
      </p:sp>
    </p:spTree>
    <p:extLst>
      <p:ext uri="{BB962C8B-B14F-4D97-AF65-F5344CB8AC3E}">
        <p14:creationId xmlns:p14="http://schemas.microsoft.com/office/powerpoint/2010/main" val="19236027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dissolve">
                                      <p:cBhvr>
                                        <p:cTn id="7" dur="500"/>
                                        <p:tgtEl>
                                          <p:spTgt spid="317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z="3200">
                <a:latin typeface="Optima" pitchFamily="-124" charset="0"/>
              </a:rPr>
              <a:t>The game is changing</a:t>
            </a:r>
            <a:endParaRPr lang="en-GB" smtClean="0"/>
          </a:p>
        </p:txBody>
      </p:sp>
      <p:sp>
        <p:nvSpPr>
          <p:cNvPr id="32771" name="Rectangle 3"/>
          <p:cNvSpPr>
            <a:spLocks noGrp="1" noChangeArrowheads="1"/>
          </p:cNvSpPr>
          <p:nvPr>
            <p:ph type="body" idx="1"/>
          </p:nvPr>
        </p:nvSpPr>
        <p:spPr/>
        <p:txBody>
          <a:bodyPr/>
          <a:lstStyle/>
          <a:p>
            <a:pPr eaLnBrk="1" hangingPunct="1"/>
            <a:r>
              <a:rPr lang="en-GB" smtClean="0"/>
              <a:t>The old way; </a:t>
            </a:r>
          </a:p>
          <a:p>
            <a:pPr lvl="1" eaLnBrk="1" hangingPunct="1"/>
            <a:r>
              <a:rPr lang="en-GB" smtClean="0"/>
              <a:t>seller sells to a reactive customer</a:t>
            </a:r>
          </a:p>
          <a:p>
            <a:pPr lvl="1" eaLnBrk="1" hangingPunct="1"/>
            <a:r>
              <a:rPr lang="en-GB" smtClean="0"/>
              <a:t>buyer passively processes the order</a:t>
            </a:r>
          </a:p>
          <a:p>
            <a:pPr eaLnBrk="1" hangingPunct="1"/>
            <a:r>
              <a:rPr lang="en-GB" smtClean="0"/>
              <a:t>The new way; </a:t>
            </a:r>
          </a:p>
          <a:p>
            <a:pPr lvl="1" eaLnBrk="1" hangingPunct="1"/>
            <a:r>
              <a:rPr lang="en-GB" smtClean="0"/>
              <a:t>“Selling to” versus “buying from”</a:t>
            </a:r>
          </a:p>
          <a:p>
            <a:pPr lvl="1" eaLnBrk="1" hangingPunct="1"/>
            <a:r>
              <a:rPr lang="en-GB" smtClean="0"/>
              <a:t>Competing memes in our mind space</a:t>
            </a:r>
          </a:p>
          <a:p>
            <a:pPr lvl="2" eaLnBrk="1" hangingPunct="1"/>
            <a:r>
              <a:rPr lang="en-GB" smtClean="0"/>
              <a:t>“Win:win”</a:t>
            </a:r>
          </a:p>
          <a:p>
            <a:pPr lvl="2" eaLnBrk="1" hangingPunct="1"/>
            <a:r>
              <a:rPr lang="en-GB" smtClean="0"/>
              <a:t>“Double digit cost out”</a:t>
            </a:r>
          </a:p>
          <a:p>
            <a:pPr lvl="1" eaLnBrk="1" hangingPunct="1"/>
            <a:r>
              <a:rPr lang="en-GB" smtClean="0"/>
              <a:t>Improved contract governance means</a:t>
            </a:r>
          </a:p>
          <a:p>
            <a:pPr lvl="2" eaLnBrk="1" hangingPunct="1"/>
            <a:r>
              <a:rPr lang="en-GB" smtClean="0"/>
              <a:t>Losing the contract means zero sales</a:t>
            </a:r>
          </a:p>
          <a:p>
            <a:pPr lvl="2" eaLnBrk="1" hangingPunct="1"/>
            <a:r>
              <a:rPr lang="en-GB" smtClean="0"/>
              <a:t>Win the contract “at all costs”?</a:t>
            </a:r>
          </a:p>
        </p:txBody>
      </p:sp>
    </p:spTree>
    <p:extLst>
      <p:ext uri="{BB962C8B-B14F-4D97-AF65-F5344CB8AC3E}">
        <p14:creationId xmlns:p14="http://schemas.microsoft.com/office/powerpoint/2010/main" val="32096103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dissolve">
                                      <p:cBhvr>
                                        <p:cTn id="7" dur="500"/>
                                        <p:tgtEl>
                                          <p:spTgt spid="32771">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2771">
                                            <p:txEl>
                                              <p:pRg st="1" end="1"/>
                                            </p:txEl>
                                          </p:spTgt>
                                        </p:tgtEl>
                                        <p:attrNameLst>
                                          <p:attrName>style.visibility</p:attrName>
                                        </p:attrNameLst>
                                      </p:cBhvr>
                                      <p:to>
                                        <p:strVal val="visible"/>
                                      </p:to>
                                    </p:set>
                                    <p:animEffect transition="in" filter="dissolve">
                                      <p:cBhvr>
                                        <p:cTn id="10" dur="500"/>
                                        <p:tgtEl>
                                          <p:spTgt spid="32771">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animEffect transition="in" filter="dissolve">
                                      <p:cBhvr>
                                        <p:cTn id="13" dur="500"/>
                                        <p:tgtEl>
                                          <p:spTgt spid="32771">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32771">
                                            <p:txEl>
                                              <p:pRg st="3" end="3"/>
                                            </p:txEl>
                                          </p:spTgt>
                                        </p:tgtEl>
                                        <p:attrNameLst>
                                          <p:attrName>style.visibility</p:attrName>
                                        </p:attrNameLst>
                                      </p:cBhvr>
                                      <p:to>
                                        <p:strVal val="visible"/>
                                      </p:to>
                                    </p:set>
                                    <p:animEffect transition="in" filter="dissolve">
                                      <p:cBhvr>
                                        <p:cTn id="18" dur="500"/>
                                        <p:tgtEl>
                                          <p:spTgt spid="32771">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2771">
                                            <p:txEl>
                                              <p:pRg st="4" end="4"/>
                                            </p:txEl>
                                          </p:spTgt>
                                        </p:tgtEl>
                                        <p:attrNameLst>
                                          <p:attrName>style.visibility</p:attrName>
                                        </p:attrNameLst>
                                      </p:cBhvr>
                                      <p:to>
                                        <p:strVal val="visible"/>
                                      </p:to>
                                    </p:set>
                                    <p:animEffect transition="in" filter="dissolve">
                                      <p:cBhvr>
                                        <p:cTn id="21" dur="500"/>
                                        <p:tgtEl>
                                          <p:spTgt spid="32771">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32771">
                                            <p:txEl>
                                              <p:pRg st="5" end="5"/>
                                            </p:txEl>
                                          </p:spTgt>
                                        </p:tgtEl>
                                        <p:attrNameLst>
                                          <p:attrName>style.visibility</p:attrName>
                                        </p:attrNameLst>
                                      </p:cBhvr>
                                      <p:to>
                                        <p:strVal val="visible"/>
                                      </p:to>
                                    </p:set>
                                    <p:animEffect transition="in" filter="dissolve">
                                      <p:cBhvr>
                                        <p:cTn id="24" dur="500"/>
                                        <p:tgtEl>
                                          <p:spTgt spid="32771">
                                            <p:txEl>
                                              <p:pRg st="5" end="5"/>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animEffect transition="in" filter="dissolve">
                                      <p:cBhvr>
                                        <p:cTn id="27" dur="500"/>
                                        <p:tgtEl>
                                          <p:spTgt spid="32771">
                                            <p:txEl>
                                              <p:pRg st="6" end="6"/>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32771">
                                            <p:txEl>
                                              <p:pRg st="7" end="7"/>
                                            </p:txEl>
                                          </p:spTgt>
                                        </p:tgtEl>
                                        <p:attrNameLst>
                                          <p:attrName>style.visibility</p:attrName>
                                        </p:attrNameLst>
                                      </p:cBhvr>
                                      <p:to>
                                        <p:strVal val="visible"/>
                                      </p:to>
                                    </p:set>
                                    <p:animEffect transition="in" filter="dissolve">
                                      <p:cBhvr>
                                        <p:cTn id="30" dur="500"/>
                                        <p:tgtEl>
                                          <p:spTgt spid="32771">
                                            <p:txEl>
                                              <p:pRg st="7" end="7"/>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32771">
                                            <p:txEl>
                                              <p:pRg st="8" end="8"/>
                                            </p:txEl>
                                          </p:spTgt>
                                        </p:tgtEl>
                                        <p:attrNameLst>
                                          <p:attrName>style.visibility</p:attrName>
                                        </p:attrNameLst>
                                      </p:cBhvr>
                                      <p:to>
                                        <p:strVal val="visible"/>
                                      </p:to>
                                    </p:set>
                                    <p:animEffect transition="in" filter="dissolve">
                                      <p:cBhvr>
                                        <p:cTn id="33" dur="500"/>
                                        <p:tgtEl>
                                          <p:spTgt spid="32771">
                                            <p:txEl>
                                              <p:pRg st="8" end="8"/>
                                            </p:txEl>
                                          </p:spTgt>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32771">
                                            <p:txEl>
                                              <p:pRg st="9" end="9"/>
                                            </p:txEl>
                                          </p:spTgt>
                                        </p:tgtEl>
                                        <p:attrNameLst>
                                          <p:attrName>style.visibility</p:attrName>
                                        </p:attrNameLst>
                                      </p:cBhvr>
                                      <p:to>
                                        <p:strVal val="visible"/>
                                      </p:to>
                                    </p:set>
                                    <p:animEffect transition="in" filter="dissolve">
                                      <p:cBhvr>
                                        <p:cTn id="36" dur="500"/>
                                        <p:tgtEl>
                                          <p:spTgt spid="32771">
                                            <p:txEl>
                                              <p:pRg st="9" end="9"/>
                                            </p:txEl>
                                          </p:spTgt>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32771">
                                            <p:txEl>
                                              <p:pRg st="10" end="10"/>
                                            </p:txEl>
                                          </p:spTgt>
                                        </p:tgtEl>
                                        <p:attrNameLst>
                                          <p:attrName>style.visibility</p:attrName>
                                        </p:attrNameLst>
                                      </p:cBhvr>
                                      <p:to>
                                        <p:strVal val="visible"/>
                                      </p:to>
                                    </p:set>
                                    <p:animEffect transition="in" filter="dissolve">
                                      <p:cBhvr>
                                        <p:cTn id="39" dur="500"/>
                                        <p:tgtEl>
                                          <p:spTgt spid="3277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pPr eaLnBrk="1" hangingPunct="1"/>
            <a:r>
              <a:rPr lang="en-GB" smtClean="0"/>
              <a:t>Proactive cost containment</a:t>
            </a:r>
          </a:p>
        </p:txBody>
      </p:sp>
      <p:sp>
        <p:nvSpPr>
          <p:cNvPr id="35843" name="Rectangle 3"/>
          <p:cNvSpPr>
            <a:spLocks noGrp="1" noChangeArrowheads="1"/>
          </p:cNvSpPr>
          <p:nvPr>
            <p:ph type="subTitle" idx="1"/>
          </p:nvPr>
        </p:nvSpPr>
        <p:spPr/>
        <p:txBody>
          <a:bodyPr/>
          <a:lstStyle/>
          <a:p>
            <a:pPr eaLnBrk="1" hangingPunct="1"/>
            <a:r>
              <a:rPr lang="en-GB" smtClean="0"/>
              <a:t>Why we need costs to fall</a:t>
            </a:r>
          </a:p>
        </p:txBody>
      </p:sp>
    </p:spTree>
    <p:extLst>
      <p:ext uri="{BB962C8B-B14F-4D97-AF65-F5344CB8AC3E}">
        <p14:creationId xmlns:p14="http://schemas.microsoft.com/office/powerpoint/2010/main" val="21239774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dissolve">
                                      <p:cBhvr>
                                        <p:cTn id="7" dur="500"/>
                                        <p:tgtEl>
                                          <p:spTgt spid="358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a:xfrm>
            <a:off x="2044700" y="438151"/>
            <a:ext cx="5334000" cy="619125"/>
          </a:xfrm>
        </p:spPr>
        <p:txBody>
          <a:bodyPr>
            <a:normAutofit fontScale="90000"/>
          </a:bodyPr>
          <a:lstStyle/>
          <a:p>
            <a:pPr marL="1520825" indent="-1335088"/>
            <a:r>
              <a:rPr lang="en-GB" sz="3200"/>
              <a:t>Tip #1: Don’t ask “why?” </a:t>
            </a:r>
            <a:br>
              <a:rPr lang="en-GB" sz="3200"/>
            </a:br>
            <a:r>
              <a:rPr lang="en-GB" sz="3200"/>
              <a:t>Tell ’em “why not!”</a:t>
            </a:r>
            <a:endParaRPr lang="en-GB" smtClean="0"/>
          </a:p>
        </p:txBody>
      </p:sp>
      <p:sp>
        <p:nvSpPr>
          <p:cNvPr id="14339" name="Rectangle 1027"/>
          <p:cNvSpPr>
            <a:spLocks noGrp="1" noChangeArrowheads="1"/>
          </p:cNvSpPr>
          <p:nvPr>
            <p:ph type="body" idx="1"/>
          </p:nvPr>
        </p:nvSpPr>
        <p:spPr/>
        <p:txBody>
          <a:bodyPr>
            <a:normAutofit lnSpcReduction="10000"/>
          </a:bodyPr>
          <a:lstStyle/>
          <a:p>
            <a:pPr eaLnBrk="1" hangingPunct="1"/>
            <a:endParaRPr lang="en-GB" smtClean="0"/>
          </a:p>
          <a:p>
            <a:pPr eaLnBrk="1" hangingPunct="1"/>
            <a:r>
              <a:rPr lang="en-GB" smtClean="0"/>
              <a:t>We need to shape expectations and condition suppliers that speculative requests will not succeed</a:t>
            </a:r>
          </a:p>
          <a:p>
            <a:pPr eaLnBrk="1" hangingPunct="1"/>
            <a:endParaRPr lang="en-GB" smtClean="0"/>
          </a:p>
          <a:p>
            <a:pPr eaLnBrk="1" hangingPunct="1"/>
            <a:r>
              <a:rPr lang="en-GB" smtClean="0"/>
              <a:t>Condition suppliers that you expect Six Sigma and continuous improvement programmes will generate cost reductions to offset against any ‘unavoidable’ increases they might experience</a:t>
            </a:r>
          </a:p>
          <a:p>
            <a:pPr eaLnBrk="1" hangingPunct="1"/>
            <a:endParaRPr lang="en-GB" smtClean="0"/>
          </a:p>
          <a:p>
            <a:pPr eaLnBrk="1" hangingPunct="1"/>
            <a:r>
              <a:rPr lang="en-GB" smtClean="0"/>
              <a:t>Don’t wait for them to tell you why you should pay more. Tell them why you need to pay less. </a:t>
            </a:r>
          </a:p>
        </p:txBody>
      </p:sp>
    </p:spTree>
    <p:extLst>
      <p:ext uri="{BB962C8B-B14F-4D97-AF65-F5344CB8AC3E}">
        <p14:creationId xmlns:p14="http://schemas.microsoft.com/office/powerpoint/2010/main" val="29892677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dissolve">
                                      <p:cBhvr>
                                        <p:cTn id="7" dur="500"/>
                                        <p:tgtEl>
                                          <p:spTgt spid="1433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39">
                                            <p:txEl>
                                              <p:pRg st="3" end="3"/>
                                            </p:txEl>
                                          </p:spTgt>
                                        </p:tgtEl>
                                        <p:attrNameLst>
                                          <p:attrName>style.visibility</p:attrName>
                                        </p:attrNameLst>
                                      </p:cBhvr>
                                      <p:to>
                                        <p:strVal val="visible"/>
                                      </p:to>
                                    </p:set>
                                    <p:animEffect transition="in" filter="dissolve">
                                      <p:cBhvr>
                                        <p:cTn id="12" dur="500"/>
                                        <p:tgtEl>
                                          <p:spTgt spid="14339">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339">
                                            <p:txEl>
                                              <p:pRg st="5" end="5"/>
                                            </p:txEl>
                                          </p:spTgt>
                                        </p:tgtEl>
                                        <p:attrNameLst>
                                          <p:attrName>style.visibility</p:attrName>
                                        </p:attrNameLst>
                                      </p:cBhvr>
                                      <p:to>
                                        <p:strVal val="visible"/>
                                      </p:to>
                                    </p:set>
                                    <p:animEffect transition="in" filter="dissolve">
                                      <p:cBhvr>
                                        <p:cTn id="17"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sz="3200">
                <a:latin typeface="Optima" pitchFamily="-124" charset="0"/>
              </a:rPr>
              <a:t>Tip #2: Rigorous protocol</a:t>
            </a:r>
            <a:endParaRPr lang="en-GB" sz="1400" b="1">
              <a:solidFill>
                <a:srgbClr val="000000"/>
              </a:solidFill>
              <a:latin typeface="Arial" panose="020B0604020202020204" pitchFamily="34" charset="0"/>
            </a:endParaRPr>
          </a:p>
        </p:txBody>
      </p:sp>
      <p:sp>
        <p:nvSpPr>
          <p:cNvPr id="15363" name="Rectangle 3"/>
          <p:cNvSpPr>
            <a:spLocks noGrp="1" noChangeArrowheads="1"/>
          </p:cNvSpPr>
          <p:nvPr>
            <p:ph type="body" idx="1"/>
          </p:nvPr>
        </p:nvSpPr>
        <p:spPr/>
        <p:txBody>
          <a:bodyPr/>
          <a:lstStyle/>
          <a:p>
            <a:pPr eaLnBrk="1" hangingPunct="1"/>
            <a:r>
              <a:rPr lang="en-GB" smtClean="0"/>
              <a:t>Introduce a protocol for price increase requests.  </a:t>
            </a:r>
          </a:p>
          <a:p>
            <a:pPr eaLnBrk="1" hangingPunct="1"/>
            <a:endParaRPr lang="en-GB" smtClean="0"/>
          </a:p>
          <a:p>
            <a:pPr eaLnBrk="1" hangingPunct="1"/>
            <a:r>
              <a:rPr lang="en-GB" smtClean="0"/>
              <a:t>Explain to your suppliers how you have a governance process designed to reduce cost</a:t>
            </a:r>
          </a:p>
          <a:p>
            <a:pPr eaLnBrk="1" hangingPunct="1"/>
            <a:endParaRPr lang="en-GB" smtClean="0"/>
          </a:p>
          <a:p>
            <a:pPr eaLnBrk="1" hangingPunct="1"/>
            <a:r>
              <a:rPr lang="en-GB" smtClean="0"/>
              <a:t>Point out that you recognize suppliers who manage cost well, and highlight suppliers who fail in this regard.</a:t>
            </a:r>
          </a:p>
        </p:txBody>
      </p:sp>
    </p:spTree>
    <p:extLst>
      <p:ext uri="{BB962C8B-B14F-4D97-AF65-F5344CB8AC3E}">
        <p14:creationId xmlns:p14="http://schemas.microsoft.com/office/powerpoint/2010/main" val="22293436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ssolve">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xEl>
                                              <p:pRg st="2" end="2"/>
                                            </p:txEl>
                                          </p:spTgt>
                                        </p:tgtEl>
                                        <p:attrNameLst>
                                          <p:attrName>style.visibility</p:attrName>
                                        </p:attrNameLst>
                                      </p:cBhvr>
                                      <p:to>
                                        <p:strVal val="visible"/>
                                      </p:to>
                                    </p:set>
                                    <p:animEffect transition="in" filter="dissolve">
                                      <p:cBhvr>
                                        <p:cTn id="12" dur="500"/>
                                        <p:tgtEl>
                                          <p:spTgt spid="1536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3">
                                            <p:txEl>
                                              <p:pRg st="4" end="4"/>
                                            </p:txEl>
                                          </p:spTgt>
                                        </p:tgtEl>
                                        <p:attrNameLst>
                                          <p:attrName>style.visibility</p:attrName>
                                        </p:attrNameLst>
                                      </p:cBhvr>
                                      <p:to>
                                        <p:strVal val="visible"/>
                                      </p:to>
                                    </p:set>
                                    <p:animEffect transition="in" filter="dissolve">
                                      <p:cBhvr>
                                        <p:cTn id="17" dur="500"/>
                                        <p:tgtEl>
                                          <p:spTgt spid="153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3200">
                <a:latin typeface="Optima" pitchFamily="-124" charset="0"/>
              </a:rPr>
              <a:t>Tip #3: Build cost models</a:t>
            </a:r>
          </a:p>
        </p:txBody>
      </p:sp>
      <p:sp>
        <p:nvSpPr>
          <p:cNvPr id="16387" name="Rectangle 3"/>
          <p:cNvSpPr>
            <a:spLocks noGrp="1" noChangeArrowheads="1"/>
          </p:cNvSpPr>
          <p:nvPr>
            <p:ph type="body" idx="1"/>
          </p:nvPr>
        </p:nvSpPr>
        <p:spPr/>
        <p:txBody>
          <a:bodyPr/>
          <a:lstStyle/>
          <a:p>
            <a:pPr eaLnBrk="1" hangingPunct="1"/>
            <a:r>
              <a:rPr lang="en-GB" smtClean="0"/>
              <a:t>Do you know what drives your supplier’s costs? </a:t>
            </a:r>
          </a:p>
          <a:p>
            <a:pPr eaLnBrk="1" hangingPunct="1"/>
            <a:endParaRPr lang="en-GB" smtClean="0"/>
          </a:p>
          <a:p>
            <a:pPr eaLnBrk="1" hangingPunct="1"/>
            <a:r>
              <a:rPr lang="en-GB" smtClean="0"/>
              <a:t>Understand the key cost drivers which may trigger requests for an increase.  </a:t>
            </a:r>
          </a:p>
          <a:p>
            <a:pPr eaLnBrk="1" hangingPunct="1"/>
            <a:endParaRPr lang="en-GB" smtClean="0"/>
          </a:p>
          <a:p>
            <a:pPr eaLnBrk="1" hangingPunct="1"/>
            <a:r>
              <a:rPr lang="en-GB" smtClean="0"/>
              <a:t>Purchase price and cost analysis is an important technique to generate insights into underlying cost drivers.</a:t>
            </a:r>
          </a:p>
        </p:txBody>
      </p:sp>
    </p:spTree>
    <p:extLst>
      <p:ext uri="{BB962C8B-B14F-4D97-AF65-F5344CB8AC3E}">
        <p14:creationId xmlns:p14="http://schemas.microsoft.com/office/powerpoint/2010/main" val="1408849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ssolve">
                                      <p:cBhvr>
                                        <p:cTn id="7" dur="500"/>
                                        <p:tgtEl>
                                          <p:spTgt spid="16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7">
                                            <p:txEl>
                                              <p:pRg st="2" end="2"/>
                                            </p:txEl>
                                          </p:spTgt>
                                        </p:tgtEl>
                                        <p:attrNameLst>
                                          <p:attrName>style.visibility</p:attrName>
                                        </p:attrNameLst>
                                      </p:cBhvr>
                                      <p:to>
                                        <p:strVal val="visible"/>
                                      </p:to>
                                    </p:set>
                                    <p:animEffect transition="in" filter="dissolve">
                                      <p:cBhvr>
                                        <p:cTn id="12" dur="500"/>
                                        <p:tgtEl>
                                          <p:spTgt spid="163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387">
                                            <p:txEl>
                                              <p:pRg st="4" end="4"/>
                                            </p:txEl>
                                          </p:spTgt>
                                        </p:tgtEl>
                                        <p:attrNameLst>
                                          <p:attrName>style.visibility</p:attrName>
                                        </p:attrNameLst>
                                      </p:cBhvr>
                                      <p:to>
                                        <p:strVal val="visible"/>
                                      </p:to>
                                    </p:set>
                                    <p:animEffect transition="in" filter="dissolve">
                                      <p:cBhvr>
                                        <p:cTn id="17"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z="3200">
                <a:latin typeface="Optima" pitchFamily="-124" charset="0"/>
              </a:rPr>
              <a:t>Tip #4: Manage demand</a:t>
            </a:r>
            <a:endParaRPr lang="en-GB" sz="1400" b="1">
              <a:solidFill>
                <a:srgbClr val="000000"/>
              </a:solidFill>
              <a:latin typeface="Arial" panose="020B0604020202020204" pitchFamily="34" charset="0"/>
            </a:endParaRPr>
          </a:p>
        </p:txBody>
      </p:sp>
      <p:sp>
        <p:nvSpPr>
          <p:cNvPr id="17411" name="Rectangle 3"/>
          <p:cNvSpPr>
            <a:spLocks noGrp="1" noChangeArrowheads="1"/>
          </p:cNvSpPr>
          <p:nvPr>
            <p:ph type="body" idx="1"/>
          </p:nvPr>
        </p:nvSpPr>
        <p:spPr/>
        <p:txBody>
          <a:bodyPr/>
          <a:lstStyle/>
          <a:p>
            <a:pPr eaLnBrk="1" hangingPunct="1"/>
            <a:r>
              <a:rPr lang="en-GB" smtClean="0"/>
              <a:t>If you were faced with a 20% price increase request, what would you do? </a:t>
            </a:r>
          </a:p>
          <a:p>
            <a:pPr eaLnBrk="1" hangingPunct="1"/>
            <a:endParaRPr lang="en-GB" smtClean="0"/>
          </a:p>
          <a:p>
            <a:pPr eaLnBrk="1" hangingPunct="1"/>
            <a:r>
              <a:rPr lang="en-GB" smtClean="0"/>
              <a:t>In the short term you may pay it, but then what? </a:t>
            </a:r>
          </a:p>
          <a:p>
            <a:pPr eaLnBrk="1" hangingPunct="1"/>
            <a:endParaRPr lang="en-GB" smtClean="0"/>
          </a:p>
          <a:p>
            <a:pPr eaLnBrk="1" hangingPunct="1"/>
            <a:r>
              <a:rPr lang="en-GB" smtClean="0"/>
              <a:t>Think about what alternative solutions you may have in terms of product or service substitution, or in terms of demand management.</a:t>
            </a:r>
          </a:p>
        </p:txBody>
      </p:sp>
    </p:spTree>
    <p:extLst>
      <p:ext uri="{BB962C8B-B14F-4D97-AF65-F5344CB8AC3E}">
        <p14:creationId xmlns:p14="http://schemas.microsoft.com/office/powerpoint/2010/main" val="4203891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dissolve">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dissolve">
                                      <p:cBhvr>
                                        <p:cTn id="12" dur="500"/>
                                        <p:tgtEl>
                                          <p:spTgt spid="174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11">
                                            <p:txEl>
                                              <p:pRg st="4" end="4"/>
                                            </p:txEl>
                                          </p:spTgt>
                                        </p:tgtEl>
                                        <p:attrNameLst>
                                          <p:attrName>style.visibility</p:attrName>
                                        </p:attrNameLst>
                                      </p:cBhvr>
                                      <p:to>
                                        <p:strVal val="visible"/>
                                      </p:to>
                                    </p:set>
                                    <p:animEffect transition="in" filter="dissolve">
                                      <p:cBhvr>
                                        <p:cTn id="17" dur="5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1006</Words>
  <Application>Microsoft Office PowerPoint</Application>
  <PresentationFormat>Widescreen</PresentationFormat>
  <Paragraphs>109</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Futura Bk BT</vt:lpstr>
      <vt:lpstr>Optima</vt:lpstr>
      <vt:lpstr>Office Theme</vt:lpstr>
      <vt:lpstr>Price Rises – Saying No</vt:lpstr>
      <vt:lpstr>What is covered</vt:lpstr>
      <vt:lpstr>The irresistible rise of procurement</vt:lpstr>
      <vt:lpstr>The game is changing</vt:lpstr>
      <vt:lpstr>Proactive cost containment</vt:lpstr>
      <vt:lpstr>Tip #1: Don’t ask “why?”  Tell ’em “why not!”</vt:lpstr>
      <vt:lpstr>Tip #2: Rigorous protocol</vt:lpstr>
      <vt:lpstr>Tip #3: Build cost models</vt:lpstr>
      <vt:lpstr>Tip #4: Manage demand</vt:lpstr>
      <vt:lpstr>Reactive cost management</vt:lpstr>
      <vt:lpstr>Tip #5: ‘Fair’ to who?</vt:lpstr>
      <vt:lpstr>Tip #6: Don’t ignore it!</vt:lpstr>
      <vt:lpstr>Tip #7: Get your logic in</vt:lpstr>
      <vt:lpstr>Tip #8: What has gone down?</vt:lpstr>
      <vt:lpstr>Tip #9: Offset</vt:lpstr>
      <vt:lpstr> Tip #10: Negotiate!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Rises – Saying No</dc:title>
  <dc:creator>office@asca.com.au</dc:creator>
  <cp:lastModifiedBy>David Edwards</cp:lastModifiedBy>
  <cp:revision>1</cp:revision>
  <dcterms:created xsi:type="dcterms:W3CDTF">2014-03-05T04:04:39Z</dcterms:created>
  <dcterms:modified xsi:type="dcterms:W3CDTF">2014-03-05T04:04:53Z</dcterms:modified>
</cp:coreProperties>
</file>